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32" r:id="rId2"/>
    <p:sldId id="365" r:id="rId3"/>
    <p:sldId id="375" r:id="rId4"/>
    <p:sldId id="364" r:id="rId5"/>
    <p:sldId id="377" r:id="rId6"/>
    <p:sldId id="366" r:id="rId7"/>
    <p:sldId id="380" r:id="rId8"/>
    <p:sldId id="374" r:id="rId9"/>
    <p:sldId id="369" r:id="rId1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77" userDrawn="1">
          <p15:clr>
            <a:srgbClr val="A4A3A4"/>
          </p15:clr>
        </p15:guide>
        <p15:guide id="4" pos="3816" userDrawn="1">
          <p15:clr>
            <a:srgbClr val="A4A3A4"/>
          </p15:clr>
        </p15:guide>
        <p15:guide id="5" orient="horz" pos="391" userDrawn="1">
          <p15:clr>
            <a:srgbClr val="A4A3A4"/>
          </p15:clr>
        </p15:guide>
        <p15:guide id="6" orient="horz" pos="4065" userDrawn="1">
          <p15:clr>
            <a:srgbClr val="A4A3A4"/>
          </p15:clr>
        </p15:guide>
        <p15:guide id="7" pos="7355" userDrawn="1">
          <p15:clr>
            <a:srgbClr val="A4A3A4"/>
          </p15:clr>
        </p15:guide>
        <p15:guide id="8" pos="3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C3"/>
    <a:srgbClr val="0070C0"/>
    <a:srgbClr val="0C64B6"/>
    <a:srgbClr val="0079C1"/>
    <a:srgbClr val="0079FF"/>
    <a:srgbClr val="A4CC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345" autoAdjust="0"/>
    <p:restoredTop sz="86395" autoAdjust="0"/>
  </p:normalViewPr>
  <p:slideViewPr>
    <p:cSldViewPr snapToGrid="0" snapToObjects="1">
      <p:cViewPr varScale="1">
        <p:scale>
          <a:sx n="74" d="100"/>
          <a:sy n="74" d="100"/>
        </p:scale>
        <p:origin x="336" y="67"/>
      </p:cViewPr>
      <p:guideLst>
        <p:guide orient="horz" pos="2160"/>
        <p:guide pos="3840"/>
        <p:guide orient="horz" pos="2177"/>
        <p:guide pos="3816"/>
        <p:guide orient="horz" pos="391"/>
        <p:guide orient="horz" pos="4065"/>
        <p:guide pos="7355"/>
        <p:guide pos="3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72"/>
    </p:cViewPr>
  </p:sorterViewPr>
  <p:notesViewPr>
    <p:cSldViewPr snapToGrid="0" snapToObjects="1">
      <p:cViewPr varScale="1">
        <p:scale>
          <a:sx n="46" d="100"/>
          <a:sy n="46" d="100"/>
        </p:scale>
        <p:origin x="280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E1686695-914F-403C-8DD5-0C51F0A0B1F2}" type="datetimeFigureOut">
              <a:rPr lang="en-GB" smtClean="0"/>
              <a:t>06/08/2023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E30C0AC2-E2DF-4625-85AE-12EC6EC2A8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292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2C508DC6-BF4E-4F20-B6F6-827C36A95DCD}" type="datetimeFigureOut">
              <a:rPr lang="en-GB" smtClean="0"/>
              <a:t>06/08/2023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38" tIns="45719" rIns="91438" bIns="4571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7E440A8F-A350-4CF1-AC80-8567933972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275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596" indent="-228596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40A8F-A350-4CF1-AC80-856793397298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2010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9788" y="319088"/>
            <a:ext cx="4583112" cy="2579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16158" y="3015797"/>
            <a:ext cx="5438140" cy="691084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67810C-F1FA-4631-ACC5-305E67109BD9}" type="slidenum"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04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43100" y="239713"/>
            <a:ext cx="3413125" cy="1920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7" y="2290338"/>
            <a:ext cx="5438140" cy="6583498"/>
          </a:xfrm>
        </p:spPr>
        <p:txBody>
          <a:bodyPr/>
          <a:lstStyle/>
          <a:p>
            <a:pPr marL="171447" indent="-171447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67810C-F1FA-4631-ACC5-305E67109BD9}" type="slidenum"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207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9788" y="319088"/>
            <a:ext cx="4583112" cy="2579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16158" y="3015797"/>
            <a:ext cx="5438140" cy="691084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67810C-F1FA-4631-ACC5-305E67109BD9}" type="slidenum"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994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9788" y="319088"/>
            <a:ext cx="4583112" cy="2579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16158" y="3015797"/>
            <a:ext cx="5438140" cy="691084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67810C-F1FA-4631-ACC5-305E67109BD9}" type="slidenum"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19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9788" y="319088"/>
            <a:ext cx="4583112" cy="2579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16158" y="3015797"/>
            <a:ext cx="5438140" cy="691084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67810C-F1FA-4631-ACC5-305E67109BD9}" type="slidenum"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41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9788" y="319088"/>
            <a:ext cx="4583112" cy="2579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16158" y="3015797"/>
            <a:ext cx="5438140" cy="691084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67810C-F1FA-4631-ACC5-305E67109BD9}" type="slidenum"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749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539750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361562"/>
            <a:ext cx="5438140" cy="4553838"/>
          </a:xfrm>
        </p:spPr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40A8F-A350-4CF1-AC80-856793397298}" type="slidenum"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48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43100" y="239713"/>
            <a:ext cx="3413125" cy="1920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7" y="2290338"/>
            <a:ext cx="5438140" cy="6583498"/>
          </a:xfrm>
        </p:spPr>
        <p:txBody>
          <a:bodyPr/>
          <a:lstStyle/>
          <a:p>
            <a:pPr marL="171447" indent="-171447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67810C-F1FA-4631-ACC5-305E67109BD9}" type="slidenum"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464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8F24-0598-1448-BC58-25CAE4088111}" type="datetimeFigureOut">
              <a:rPr lang="en-US" smtClean="0"/>
              <a:pPr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A3BC-100F-1741-BCE2-7B30B68255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9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8F24-0598-1448-BC58-25CAE4088111}" type="datetimeFigureOut">
              <a:rPr lang="en-US" smtClean="0"/>
              <a:pPr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A3BC-100F-1741-BCE2-7B30B68255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1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8F24-0598-1448-BC58-25CAE4088111}" type="datetimeFigureOut">
              <a:rPr lang="en-US" smtClean="0"/>
              <a:pPr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A3BC-100F-1741-BCE2-7B30B68255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0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8F24-0598-1448-BC58-25CAE4088111}" type="datetimeFigureOut">
              <a:rPr lang="en-US" smtClean="0"/>
              <a:pPr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A3BC-100F-1741-BCE2-7B30B68255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3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8F24-0598-1448-BC58-25CAE4088111}" type="datetimeFigureOut">
              <a:rPr lang="en-US" smtClean="0"/>
              <a:pPr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A3BC-100F-1741-BCE2-7B30B68255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2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8F24-0598-1448-BC58-25CAE4088111}" type="datetimeFigureOut">
              <a:rPr lang="en-US" smtClean="0"/>
              <a:pPr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A3BC-100F-1741-BCE2-7B30B68255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6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8F24-0598-1448-BC58-25CAE4088111}" type="datetimeFigureOut">
              <a:rPr lang="en-US" smtClean="0"/>
              <a:pPr/>
              <a:t>8/6/2023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A3BC-100F-1741-BCE2-7B30B68255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1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8F24-0598-1448-BC58-25CAE4088111}" type="datetimeFigureOut">
              <a:rPr lang="en-US" smtClean="0"/>
              <a:pPr/>
              <a:t>8/6/2023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A3BC-100F-1741-BCE2-7B30B68255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7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8F24-0598-1448-BC58-25CAE4088111}" type="datetimeFigureOut">
              <a:rPr lang="en-US" smtClean="0"/>
              <a:pPr/>
              <a:t>8/6/2023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A3BC-100F-1741-BCE2-7B30B68255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4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8F24-0598-1448-BC58-25CAE4088111}" type="datetimeFigureOut">
              <a:rPr lang="en-US" smtClean="0"/>
              <a:pPr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A3BC-100F-1741-BCE2-7B30B68255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8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8F24-0598-1448-BC58-25CAE4088111}" type="datetimeFigureOut">
              <a:rPr lang="en-US" smtClean="0"/>
              <a:pPr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A3BC-100F-1741-BCE2-7B30B68255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7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F8F24-0598-1448-BC58-25CAE4088111}" type="datetimeFigureOut">
              <a:rPr lang="en-US" smtClean="0"/>
              <a:pPr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CA3BC-100F-1741-BCE2-7B30B68255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8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76720F1-122E-95AB-D557-050240F944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AC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SCS_2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10" t="20987" r="28042" b="20882"/>
          <a:stretch/>
        </p:blipFill>
        <p:spPr>
          <a:xfrm>
            <a:off x="426813" y="522472"/>
            <a:ext cx="1753175" cy="1735276"/>
          </a:xfrm>
          <a:prstGeom prst="rect">
            <a:avLst/>
          </a:prstGeom>
          <a:effectLst>
            <a:glow rad="219065">
              <a:srgbClr val="002060">
                <a:alpha val="24000"/>
              </a:srgbClr>
            </a:glow>
          </a:effectLst>
        </p:spPr>
      </p:pic>
      <p:pic>
        <p:nvPicPr>
          <p:cNvPr id="2" name="Picture 1" descr="slide1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1993" y="0"/>
            <a:ext cx="7950007" cy="686473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50864" y="2467316"/>
            <a:ext cx="4212866" cy="2031325"/>
          </a:xfr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Industry Accreditation Webinar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7C230C-F103-720B-1103-05DD0FD0253B}"/>
              </a:ext>
            </a:extLst>
          </p:cNvPr>
          <p:cNvSpPr txBox="1">
            <a:spLocks/>
          </p:cNvSpPr>
          <p:nvPr/>
        </p:nvSpPr>
        <p:spPr>
          <a:xfrm>
            <a:off x="596585" y="4708209"/>
            <a:ext cx="3838255" cy="1938992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Alan O’Neile</a:t>
            </a:r>
            <a:br>
              <a:rPr lang="en-US" sz="18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8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Head of Communications</a:t>
            </a:r>
          </a:p>
          <a:p>
            <a:pPr algn="l"/>
            <a:endParaRPr lang="en-US" sz="18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US" sz="1800" b="1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Garry Mortimer</a:t>
            </a:r>
            <a:br>
              <a:rPr lang="en-GB" sz="18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8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Head of Operations </a:t>
            </a:r>
            <a:br>
              <a:rPr lang="en-US" sz="18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18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18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02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tall building with many windows&#10;&#10;Description automatically generated with medium confidence">
            <a:extLst>
              <a:ext uri="{FF2B5EF4-FFF2-40B4-BE49-F238E27FC236}">
                <a16:creationId xmlns:a16="http://schemas.microsoft.com/office/drawing/2014/main" id="{33333F0D-8CB6-F6BF-7633-AD2D2E804A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223539" cy="6858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968399" y="1240337"/>
            <a:ext cx="8111755" cy="880897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GB" sz="36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2546B68-5850-0F3F-6980-308468465B4B}"/>
              </a:ext>
            </a:extLst>
          </p:cNvPr>
          <p:cNvSpPr/>
          <p:nvPr/>
        </p:nvSpPr>
        <p:spPr>
          <a:xfrm>
            <a:off x="561707" y="620713"/>
            <a:ext cx="6182446" cy="5832475"/>
          </a:xfrm>
          <a:prstGeom prst="roundRect">
            <a:avLst>
              <a:gd name="adj" fmla="val 3127"/>
            </a:avLst>
          </a:prstGeom>
          <a:solidFill>
            <a:schemeClr val="bg1">
              <a:alpha val="86501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SCS_2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340" y="863236"/>
            <a:ext cx="686527" cy="67951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A3FF11A-C18D-4348-BE35-708B3AAFDA44}"/>
              </a:ext>
            </a:extLst>
          </p:cNvPr>
          <p:cNvSpPr txBox="1">
            <a:spLocks/>
          </p:cNvSpPr>
          <p:nvPr/>
        </p:nvSpPr>
        <p:spPr>
          <a:xfrm>
            <a:off x="1654614" y="925996"/>
            <a:ext cx="4878791" cy="55399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600" b="1" dirty="0">
                <a:solidFill>
                  <a:srgbClr val="0070C0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Strategic direction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55526C-CB17-46A7-9368-1A3D58916525}"/>
              </a:ext>
            </a:extLst>
          </p:cNvPr>
          <p:cNvSpPr txBox="1"/>
          <p:nvPr/>
        </p:nvSpPr>
        <p:spPr>
          <a:xfrm>
            <a:off x="798906" y="1796206"/>
            <a:ext cx="5768150" cy="401404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0C64B6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Proof of training and qualifications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0C64B6"/>
              </a:buClr>
              <a:buFont typeface="Arial" panose="020B0604020202020204" pitchFamily="34" charset="0"/>
              <a:buChar char="•"/>
            </a:pPr>
            <a:endParaRPr lang="en-GB" sz="100" dirty="0"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0C64B6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Improving standards and safety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0C64B6"/>
              </a:buClr>
              <a:buFont typeface="Arial" panose="020B0604020202020204" pitchFamily="34" charset="0"/>
              <a:buChar char="•"/>
            </a:pPr>
            <a:endParaRPr lang="en-GB" sz="100" dirty="0"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0C64B6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2 key criteria: </a:t>
            </a:r>
          </a:p>
          <a:p>
            <a:pPr marL="1257300" lvl="2" indent="-342900">
              <a:lnSpc>
                <a:spcPct val="107000"/>
              </a:lnSpc>
              <a:spcAft>
                <a:spcPts val="800"/>
              </a:spcAft>
              <a:buClr>
                <a:srgbClr val="0C64B6"/>
              </a:buClr>
              <a:buFont typeface="Wingdings" panose="05000000000000000000" pitchFamily="2" charset="2"/>
              <a:buChar char="Ø"/>
            </a:pPr>
            <a:r>
              <a:rPr lang="en-GB" sz="24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Nationally recognised construction related qualification</a:t>
            </a:r>
          </a:p>
          <a:p>
            <a:pPr marL="1257300" lvl="2" indent="-342900">
              <a:lnSpc>
                <a:spcPct val="107000"/>
              </a:lnSpc>
              <a:spcAft>
                <a:spcPts val="800"/>
              </a:spcAft>
              <a:buClr>
                <a:srgbClr val="0C64B6"/>
              </a:buClr>
              <a:buFont typeface="Wingdings" panose="05000000000000000000" pitchFamily="2" charset="2"/>
              <a:buChar char="Ø"/>
            </a:pPr>
            <a:r>
              <a:rPr lang="en-GB" sz="24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CITB Health, Safety and Environment test (or alternative)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Clr>
                <a:srgbClr val="0C64B6"/>
              </a:buClr>
              <a:buFont typeface="Arial" panose="020B0604020202020204" pitchFamily="34" charset="0"/>
              <a:buChar char="•"/>
            </a:pPr>
            <a:endParaRPr lang="en-GB" sz="100" dirty="0"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0C64B6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Over 2 million cards in circulation.</a:t>
            </a:r>
          </a:p>
        </p:txBody>
      </p:sp>
    </p:spTree>
    <p:extLst>
      <p:ext uri="{BB962C8B-B14F-4D97-AF65-F5344CB8AC3E}">
        <p14:creationId xmlns:p14="http://schemas.microsoft.com/office/powerpoint/2010/main" val="116765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910862" y="1873036"/>
            <a:ext cx="8737406" cy="5258692"/>
          </a:xfrm>
        </p:spPr>
        <p:txBody>
          <a:bodyPr vert="horz" lIns="0" tIns="0" rIns="0" bIns="0" rtlCol="0">
            <a:noAutofit/>
          </a:bodyPr>
          <a:lstStyle/>
          <a:p>
            <a:pPr marL="457200" lvl="1" indent="0">
              <a:spcBef>
                <a:spcPts val="1200"/>
              </a:spcBef>
              <a:spcAft>
                <a:spcPts val="1200"/>
              </a:spcAft>
              <a:buClr>
                <a:srgbClr val="0C64B6"/>
              </a:buClr>
              <a:buNone/>
            </a:pPr>
            <a:endParaRPr lang="en-GB" sz="2100" dirty="0"/>
          </a:p>
          <a:p>
            <a:pPr marL="457200" lvl="1" indent="0">
              <a:spcBef>
                <a:spcPts val="1200"/>
              </a:spcBef>
              <a:spcAft>
                <a:spcPts val="1200"/>
              </a:spcAft>
              <a:buClr>
                <a:srgbClr val="0C64B6"/>
              </a:buClr>
              <a:buNone/>
            </a:pPr>
            <a:endParaRPr lang="en-GB" sz="2100" dirty="0"/>
          </a:p>
          <a:p>
            <a:pPr marL="457200" lvl="1" indent="0">
              <a:spcBef>
                <a:spcPts val="1200"/>
              </a:spcBef>
              <a:spcAft>
                <a:spcPts val="1200"/>
              </a:spcAft>
              <a:buClr>
                <a:srgbClr val="0C64B6"/>
              </a:buClr>
              <a:buNone/>
            </a:pPr>
            <a:endParaRPr lang="en-GB" sz="2100" dirty="0"/>
          </a:p>
          <a:p>
            <a:pPr marL="457200" lvl="1" indent="0">
              <a:spcBef>
                <a:spcPts val="1200"/>
              </a:spcBef>
              <a:spcAft>
                <a:spcPts val="1200"/>
              </a:spcAft>
              <a:buClr>
                <a:srgbClr val="0C64B6"/>
              </a:buClr>
              <a:buNone/>
            </a:pPr>
            <a:endParaRPr lang="en-GB" sz="21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7567E4-7E71-1749-B4E7-4004BFA3DF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1980" cy="68580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A758DF7-5008-A6E0-11EE-18AA3FCB779E}"/>
              </a:ext>
            </a:extLst>
          </p:cNvPr>
          <p:cNvSpPr/>
          <p:nvPr/>
        </p:nvSpPr>
        <p:spPr>
          <a:xfrm>
            <a:off x="550863" y="620713"/>
            <a:ext cx="6520497" cy="5832475"/>
          </a:xfrm>
          <a:prstGeom prst="roundRect">
            <a:avLst>
              <a:gd name="adj" fmla="val 312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92B21606-9476-567E-018B-096514FBA1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23" y="666533"/>
            <a:ext cx="6284940" cy="5685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6A1228-E867-300A-2253-5413163CC3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5893" y="327852"/>
            <a:ext cx="1142301" cy="112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4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8473" y="-1"/>
            <a:ext cx="10903527" cy="686254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968399" y="1240337"/>
            <a:ext cx="8111755" cy="880897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GB" sz="36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1F884B3-1A4E-CCD9-74D0-05183E43666A}"/>
              </a:ext>
            </a:extLst>
          </p:cNvPr>
          <p:cNvSpPr/>
          <p:nvPr/>
        </p:nvSpPr>
        <p:spPr>
          <a:xfrm>
            <a:off x="561707" y="620713"/>
            <a:ext cx="6182446" cy="5832475"/>
          </a:xfrm>
          <a:prstGeom prst="roundRect">
            <a:avLst>
              <a:gd name="adj" fmla="val 3127"/>
            </a:avLst>
          </a:prstGeom>
          <a:solidFill>
            <a:schemeClr val="bg1">
              <a:alpha val="86501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SCS_2.png">
            <a:extLst>
              <a:ext uri="{FF2B5EF4-FFF2-40B4-BE49-F238E27FC236}">
                <a16:creationId xmlns:a16="http://schemas.microsoft.com/office/drawing/2014/main" id="{AF5D4483-487D-6E5C-1847-AA11333F36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340" y="863236"/>
            <a:ext cx="686527" cy="67951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2312045-7227-C381-7AD2-DDBBE99E8126}"/>
              </a:ext>
            </a:extLst>
          </p:cNvPr>
          <p:cNvSpPr txBox="1">
            <a:spLocks/>
          </p:cNvSpPr>
          <p:nvPr/>
        </p:nvSpPr>
        <p:spPr>
          <a:xfrm>
            <a:off x="1654614" y="925996"/>
            <a:ext cx="4878791" cy="55399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0070C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Industry Accreditation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191915-2931-2512-0111-45A73FFAECF5}"/>
              </a:ext>
            </a:extLst>
          </p:cNvPr>
          <p:cNvSpPr txBox="1"/>
          <p:nvPr/>
        </p:nvSpPr>
        <p:spPr>
          <a:xfrm>
            <a:off x="819695" y="1574559"/>
            <a:ext cx="5666470" cy="45611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000" indent="-342000">
              <a:lnSpc>
                <a:spcPct val="107000"/>
              </a:lnSpc>
              <a:spcAft>
                <a:spcPts val="800"/>
              </a:spcAft>
              <a:buClr>
                <a:srgbClr val="0C64B6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60,000 and slowly reducing</a:t>
            </a:r>
          </a:p>
          <a:p>
            <a:pPr marL="342000" indent="-342000">
              <a:lnSpc>
                <a:spcPct val="107000"/>
              </a:lnSpc>
              <a:spcAft>
                <a:spcPts val="800"/>
              </a:spcAft>
              <a:buClr>
                <a:srgbClr val="0C64B6"/>
              </a:buClr>
              <a:buFont typeface="Arial" panose="020B0604020202020204" pitchFamily="34" charset="0"/>
              <a:buChar char="•"/>
            </a:pPr>
            <a:endParaRPr lang="en-GB" sz="1000" dirty="0">
              <a:latin typeface="Calibri" panose="020F0502020204030204" pitchFamily="34" charset="0"/>
            </a:endParaRPr>
          </a:p>
          <a:p>
            <a:pPr marL="342000" indent="-342000">
              <a:lnSpc>
                <a:spcPct val="107000"/>
              </a:lnSpc>
              <a:spcAft>
                <a:spcPts val="800"/>
              </a:spcAft>
              <a:buClr>
                <a:srgbClr val="0C64B6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Cards expire end of 2024</a:t>
            </a:r>
          </a:p>
          <a:p>
            <a:pPr marL="342000" indent="-342000">
              <a:lnSpc>
                <a:spcPct val="107000"/>
              </a:lnSpc>
              <a:spcAft>
                <a:spcPts val="800"/>
              </a:spcAft>
              <a:buClr>
                <a:srgbClr val="0C64B6"/>
              </a:buClr>
              <a:buFont typeface="Arial" panose="020B0604020202020204" pitchFamily="34" charset="0"/>
              <a:buChar char="•"/>
            </a:pPr>
            <a:endParaRPr lang="en-GB" sz="1000" dirty="0">
              <a:latin typeface="Calibri" panose="020F0502020204030204" pitchFamily="34" charset="0"/>
            </a:endParaRPr>
          </a:p>
          <a:p>
            <a:pPr marL="342000" indent="-342000">
              <a:lnSpc>
                <a:spcPct val="107000"/>
              </a:lnSpc>
              <a:spcAft>
                <a:spcPts val="800"/>
              </a:spcAft>
              <a:buClr>
                <a:srgbClr val="0C64B6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Existing straightforward routes off IA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Clr>
                <a:srgbClr val="0C64B6"/>
              </a:buClr>
              <a:buFont typeface="Wingdings" panose="05000000000000000000" pitchFamily="2" charset="2"/>
              <a:buChar char="Ø"/>
            </a:pPr>
            <a:r>
              <a:rPr lang="en-GB" sz="2400" dirty="0">
                <a:latin typeface="Calibri" panose="020F0502020204030204" pitchFamily="34" charset="0"/>
              </a:rPr>
              <a:t>Qualifications (including academic)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Clr>
                <a:srgbClr val="0C64B6"/>
              </a:buClr>
              <a:buFont typeface="Wingdings" panose="05000000000000000000" pitchFamily="2" charset="2"/>
              <a:buChar char="Ø"/>
            </a:pPr>
            <a:r>
              <a:rPr lang="en-GB" sz="2400" dirty="0">
                <a:latin typeface="Calibri" panose="020F0502020204030204" pitchFamily="34" charset="0"/>
              </a:rPr>
              <a:t>Professional Body membership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Clr>
                <a:srgbClr val="0C64B6"/>
              </a:buClr>
              <a:buFont typeface="Wingdings" panose="05000000000000000000" pitchFamily="2" charset="2"/>
              <a:buChar char="Ø"/>
            </a:pPr>
            <a:r>
              <a:rPr lang="en-GB" sz="2400" dirty="0">
                <a:latin typeface="Calibri" panose="020F0502020204030204" pitchFamily="34" charset="0"/>
              </a:rPr>
              <a:t>No longer require a card</a:t>
            </a:r>
            <a:endParaRPr lang="en-GB" sz="1400" dirty="0">
              <a:latin typeface="Calibri" panose="020F0502020204030204" pitchFamily="34" charset="0"/>
            </a:endParaRPr>
          </a:p>
          <a:p>
            <a:pPr marL="342000" indent="-342000">
              <a:lnSpc>
                <a:spcPct val="107000"/>
              </a:lnSpc>
              <a:spcAft>
                <a:spcPts val="800"/>
              </a:spcAft>
              <a:buClr>
                <a:srgbClr val="0C64B6"/>
              </a:buClr>
              <a:buFont typeface="Arial" panose="020B0604020202020204" pitchFamily="34" charset="0"/>
              <a:buChar char="•"/>
            </a:pPr>
            <a:endParaRPr lang="en-GB" sz="1000" dirty="0">
              <a:latin typeface="Calibri" panose="020F0502020204030204" pitchFamily="34" charset="0"/>
            </a:endParaRPr>
          </a:p>
          <a:p>
            <a:pPr marL="342000" indent="-342000">
              <a:lnSpc>
                <a:spcPct val="107000"/>
              </a:lnSpc>
              <a:spcAft>
                <a:spcPts val="800"/>
              </a:spcAft>
              <a:buClr>
                <a:srgbClr val="0C64B6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Individuals need guidance and support to move off IA.</a:t>
            </a:r>
            <a:endParaRPr lang="en-GB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82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D287F1-DB72-4343-F4D6-2FA9696A35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8473" y="-1"/>
            <a:ext cx="10903527" cy="6862541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42097C1-BE9B-DFCA-C326-E7C7CF9A331F}"/>
              </a:ext>
            </a:extLst>
          </p:cNvPr>
          <p:cNvSpPr/>
          <p:nvPr/>
        </p:nvSpPr>
        <p:spPr>
          <a:xfrm>
            <a:off x="561706" y="620713"/>
            <a:ext cx="6285143" cy="5832475"/>
          </a:xfrm>
          <a:prstGeom prst="roundRect">
            <a:avLst>
              <a:gd name="adj" fmla="val 3127"/>
            </a:avLst>
          </a:prstGeom>
          <a:solidFill>
            <a:schemeClr val="bg1">
              <a:alpha val="86501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SCS_2.png">
            <a:extLst>
              <a:ext uri="{FF2B5EF4-FFF2-40B4-BE49-F238E27FC236}">
                <a16:creationId xmlns:a16="http://schemas.microsoft.com/office/drawing/2014/main" id="{C6F6C1E6-AD6B-67EE-28A2-9083F53F25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340" y="863236"/>
            <a:ext cx="686527" cy="67951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E9A9A2B-9FC5-4A0A-0A86-A780806F6EA9}"/>
              </a:ext>
            </a:extLst>
          </p:cNvPr>
          <p:cNvSpPr txBox="1">
            <a:spLocks/>
          </p:cNvSpPr>
          <p:nvPr/>
        </p:nvSpPr>
        <p:spPr>
          <a:xfrm>
            <a:off x="1654614" y="925996"/>
            <a:ext cx="4878791" cy="55399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600" b="1" dirty="0">
                <a:solidFill>
                  <a:srgbClr val="0070C0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Industry Task Group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767C07-1EC1-D1E6-1189-8A9CB8905004}"/>
              </a:ext>
            </a:extLst>
          </p:cNvPr>
          <p:cNvSpPr txBox="1"/>
          <p:nvPr/>
        </p:nvSpPr>
        <p:spPr>
          <a:xfrm>
            <a:off x="757339" y="1454872"/>
            <a:ext cx="7043425" cy="5838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000" indent="-342000">
              <a:lnSpc>
                <a:spcPct val="107000"/>
              </a:lnSpc>
              <a:spcAft>
                <a:spcPts val="800"/>
              </a:spcAft>
              <a:buClr>
                <a:srgbClr val="0C64B6"/>
              </a:buClr>
              <a:buFont typeface="Arial" panose="020B0604020202020204" pitchFamily="34" charset="0"/>
              <a:buChar char="•"/>
              <a:defRPr/>
            </a:pPr>
            <a:endParaRPr lang="en-GB" sz="1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000" indent="-342000">
              <a:lnSpc>
                <a:spcPct val="107000"/>
              </a:lnSpc>
              <a:spcAft>
                <a:spcPts val="800"/>
              </a:spcAft>
              <a:buClr>
                <a:srgbClr val="0C64B6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Build UK, CIOB, CITB, CSCS, Keir, NOCN &amp; SQA</a:t>
            </a:r>
          </a:p>
          <a:p>
            <a:pPr marL="342000" indent="-342000">
              <a:lnSpc>
                <a:spcPct val="107000"/>
              </a:lnSpc>
              <a:spcAft>
                <a:spcPts val="800"/>
              </a:spcAft>
              <a:buClr>
                <a:srgbClr val="0C64B6"/>
              </a:buClr>
              <a:buFont typeface="Arial" panose="020B0604020202020204" pitchFamily="34" charset="0"/>
              <a:buChar char="•"/>
              <a:defRPr/>
            </a:pPr>
            <a:endParaRPr lang="en-GB" sz="1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000" indent="-342000">
              <a:lnSpc>
                <a:spcPct val="107000"/>
              </a:lnSpc>
              <a:spcAft>
                <a:spcPts val="800"/>
              </a:spcAft>
              <a:buClr>
                <a:srgbClr val="0C64B6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Setting out available support:</a:t>
            </a:r>
          </a:p>
          <a:p>
            <a:pPr marL="342000" indent="-342000">
              <a:lnSpc>
                <a:spcPct val="107000"/>
              </a:lnSpc>
              <a:spcAft>
                <a:spcPts val="800"/>
              </a:spcAft>
              <a:buClr>
                <a:srgbClr val="0C64B6"/>
              </a:buClr>
              <a:buFont typeface="Arial" panose="020B0604020202020204" pitchFamily="34" charset="0"/>
              <a:buChar char="•"/>
              <a:defRPr/>
            </a:pPr>
            <a:endParaRPr lang="en-GB" sz="1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257300" lvl="2" indent="-342900">
              <a:lnSpc>
                <a:spcPct val="107000"/>
              </a:lnSpc>
              <a:spcAft>
                <a:spcPts val="800"/>
              </a:spcAft>
              <a:buClr>
                <a:srgbClr val="0C64B6"/>
              </a:buClr>
              <a:buFont typeface="Wingdings" panose="05000000000000000000" pitchFamily="2" charset="2"/>
              <a:buChar char="Ø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On Site Assessment (OSAT)</a:t>
            </a:r>
          </a:p>
          <a:p>
            <a:pPr marL="1257300" lvl="4" indent="-342900">
              <a:lnSpc>
                <a:spcPct val="107000"/>
              </a:lnSpc>
              <a:spcAft>
                <a:spcPts val="800"/>
              </a:spcAft>
              <a:buClr>
                <a:srgbClr val="0C64B6"/>
              </a:buClr>
              <a:buFont typeface="Wingdings" panose="05000000000000000000" pitchFamily="2" charset="2"/>
              <a:buChar char="Ø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Professional Discussion</a:t>
            </a:r>
          </a:p>
          <a:p>
            <a:pPr marL="1257300" lvl="4" indent="-342900">
              <a:lnSpc>
                <a:spcPct val="107000"/>
              </a:lnSpc>
              <a:spcAft>
                <a:spcPts val="800"/>
              </a:spcAft>
              <a:buClr>
                <a:srgbClr val="0C64B6"/>
              </a:buClr>
              <a:buFont typeface="Wingdings" panose="05000000000000000000" pitchFamily="2" charset="2"/>
              <a:buChar char="Ø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Do not need to attend college</a:t>
            </a:r>
          </a:p>
          <a:p>
            <a:pPr marL="1257300" lvl="4" indent="-342900">
              <a:lnSpc>
                <a:spcPct val="107000"/>
              </a:lnSpc>
              <a:spcAft>
                <a:spcPts val="800"/>
              </a:spcAft>
              <a:buClr>
                <a:srgbClr val="0C64B6"/>
              </a:buClr>
              <a:buFont typeface="Wingdings" panose="05000000000000000000" pitchFamily="2" charset="2"/>
              <a:buChar char="Ø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Grants up to £1500</a:t>
            </a:r>
          </a:p>
          <a:p>
            <a:pPr marL="1257300" lvl="4" indent="-342900">
              <a:lnSpc>
                <a:spcPct val="107000"/>
              </a:lnSpc>
              <a:spcAft>
                <a:spcPts val="800"/>
              </a:spcAft>
              <a:buClr>
                <a:srgbClr val="0C64B6"/>
              </a:buClr>
              <a:buFont typeface="Wingdings" panose="05000000000000000000" pitchFamily="2" charset="2"/>
              <a:buChar char="Ø"/>
              <a:defRPr/>
            </a:pPr>
            <a:endParaRPr lang="en-GB" sz="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000" indent="-342000">
              <a:lnSpc>
                <a:spcPct val="107000"/>
              </a:lnSpc>
              <a:spcAft>
                <a:spcPts val="800"/>
              </a:spcAft>
              <a:buClr>
                <a:srgbClr val="0C64B6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Programme of direct engagement:</a:t>
            </a:r>
          </a:p>
          <a:p>
            <a:pPr marL="342000" indent="-342000">
              <a:lnSpc>
                <a:spcPct val="107000"/>
              </a:lnSpc>
              <a:spcAft>
                <a:spcPts val="800"/>
              </a:spcAft>
              <a:buClr>
                <a:srgbClr val="0C64B6"/>
              </a:buClr>
              <a:buFont typeface="Arial" panose="020B0604020202020204" pitchFamily="34" charset="0"/>
              <a:buChar char="•"/>
              <a:defRPr/>
            </a:pPr>
            <a:endParaRPr lang="en-GB" sz="1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257300" lvl="2" indent="-342900">
              <a:lnSpc>
                <a:spcPct val="107000"/>
              </a:lnSpc>
              <a:spcAft>
                <a:spcPts val="800"/>
              </a:spcAft>
              <a:buClr>
                <a:srgbClr val="0C64B6"/>
              </a:buClr>
              <a:buFont typeface="Wingdings" panose="05000000000000000000" pitchFamily="2" charset="2"/>
              <a:buChar char="Ø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Reassure and support</a:t>
            </a:r>
          </a:p>
          <a:p>
            <a:pPr lvl="3">
              <a:lnSpc>
                <a:spcPct val="107000"/>
              </a:lnSpc>
              <a:spcAft>
                <a:spcPts val="800"/>
              </a:spcAft>
              <a:buClr>
                <a:srgbClr val="0C64B6"/>
              </a:buClr>
              <a:defRPr/>
            </a:pPr>
            <a:r>
              <a:rPr lang="en-GB" sz="2400" dirty="0">
                <a:solidFill>
                  <a:srgbClr val="007AC3"/>
                </a:solidFill>
                <a:latin typeface="Calibri" panose="020F0502020204030204" pitchFamily="34" charset="0"/>
              </a:rPr>
              <a:t> www.cscs.uk.com/ia</a:t>
            </a:r>
          </a:p>
          <a:p>
            <a:pPr marL="1256400" lvl="2" indent="-342000">
              <a:lnSpc>
                <a:spcPct val="107000"/>
              </a:lnSpc>
              <a:spcAft>
                <a:spcPts val="800"/>
              </a:spcAft>
              <a:buClr>
                <a:srgbClr val="0C64B6"/>
              </a:buClr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256400" lvl="2" indent="-342000">
              <a:lnSpc>
                <a:spcPct val="107000"/>
              </a:lnSpc>
              <a:spcAft>
                <a:spcPts val="800"/>
              </a:spcAft>
              <a:buClr>
                <a:srgbClr val="0C64B6"/>
              </a:buClr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45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using a tablet&#10;&#10;Description automatically generated">
            <a:extLst>
              <a:ext uri="{FF2B5EF4-FFF2-40B4-BE49-F238E27FC236}">
                <a16:creationId xmlns:a16="http://schemas.microsoft.com/office/drawing/2014/main" id="{90840B2D-83C0-2A29-C855-ED23DAABF2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14" cy="68580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D6611AA-49FC-74BB-4C81-253F10469CD3}"/>
              </a:ext>
            </a:extLst>
          </p:cNvPr>
          <p:cNvSpPr/>
          <p:nvPr/>
        </p:nvSpPr>
        <p:spPr>
          <a:xfrm>
            <a:off x="550863" y="457200"/>
            <a:ext cx="6340896" cy="5984837"/>
          </a:xfrm>
          <a:prstGeom prst="roundRect">
            <a:avLst>
              <a:gd name="adj" fmla="val 3127"/>
            </a:avLst>
          </a:prstGeom>
          <a:solidFill>
            <a:schemeClr val="bg1">
              <a:alpha val="86501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0BDC0F6-FCE8-2300-B1AC-950C6B815BCF}"/>
              </a:ext>
            </a:extLst>
          </p:cNvPr>
          <p:cNvSpPr txBox="1">
            <a:spLocks/>
          </p:cNvSpPr>
          <p:nvPr/>
        </p:nvSpPr>
        <p:spPr>
          <a:xfrm>
            <a:off x="858644" y="937147"/>
            <a:ext cx="4878791" cy="55399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0070C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CSCS Smart Check app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190905-AD01-48C1-EC03-00E4A1F0ED1C}"/>
              </a:ext>
            </a:extLst>
          </p:cNvPr>
          <p:cNvSpPr txBox="1"/>
          <p:nvPr/>
        </p:nvSpPr>
        <p:spPr>
          <a:xfrm>
            <a:off x="858644" y="1550027"/>
            <a:ext cx="551985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CLC 2020: </a:t>
            </a:r>
          </a:p>
          <a:p>
            <a:pPr>
              <a:buClr>
                <a:srgbClr val="0070C0"/>
              </a:buClr>
            </a:pPr>
            <a:endParaRPr lang="en-GB" sz="2000" dirty="0"/>
          </a:p>
          <a:p>
            <a:pPr>
              <a:buClr>
                <a:srgbClr val="0070C0"/>
              </a:buClr>
            </a:pPr>
            <a:r>
              <a:rPr lang="en-GB" sz="2000" i="1" dirty="0"/>
              <a:t>“……..all card schemes must use smart technology ….. using a common interface, without the need to manually enter data.”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App launched April 2022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GB" sz="2000" dirty="0"/>
          </a:p>
          <a:p>
            <a:pPr>
              <a:buClr>
                <a:srgbClr val="0070C0"/>
              </a:buClr>
            </a:pPr>
            <a:r>
              <a:rPr lang="en-GB" sz="2000" b="1" dirty="0"/>
              <a:t>Benefits</a:t>
            </a:r>
          </a:p>
          <a:p>
            <a:pPr>
              <a:buClr>
                <a:srgbClr val="0070C0"/>
              </a:buClr>
            </a:pPr>
            <a:endParaRPr lang="en-GB" sz="800" b="1" dirty="0"/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Free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Improved card checking practices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Tackles fraud – ensures cards genuine/in date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Ensures workers hold correct training and quals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Leads to improved standards and 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endParaRPr lang="en-GB" b="1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8" name="Picture 17" descr="A blue square with white text&#10;&#10;Description automatically generated">
            <a:extLst>
              <a:ext uri="{FF2B5EF4-FFF2-40B4-BE49-F238E27FC236}">
                <a16:creationId xmlns:a16="http://schemas.microsoft.com/office/drawing/2014/main" id="{B188336F-488D-D3DC-6C6C-BA18A697D9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42" t="23280" r="30048" b="24173"/>
          <a:stretch/>
        </p:blipFill>
        <p:spPr>
          <a:xfrm>
            <a:off x="10203366" y="306410"/>
            <a:ext cx="1788206" cy="171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4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using a tablet&#10;&#10;Description automatically generated">
            <a:extLst>
              <a:ext uri="{FF2B5EF4-FFF2-40B4-BE49-F238E27FC236}">
                <a16:creationId xmlns:a16="http://schemas.microsoft.com/office/drawing/2014/main" id="{FFDF14CE-B086-93D3-3D77-957D2523DC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14" cy="6858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968399" y="1240337"/>
            <a:ext cx="8111755" cy="880897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2546B68-5850-0F3F-6980-308468465B4B}"/>
              </a:ext>
            </a:extLst>
          </p:cNvPr>
          <p:cNvSpPr/>
          <p:nvPr/>
        </p:nvSpPr>
        <p:spPr>
          <a:xfrm>
            <a:off x="390293" y="434899"/>
            <a:ext cx="6353860" cy="6018290"/>
          </a:xfrm>
          <a:prstGeom prst="roundRect">
            <a:avLst>
              <a:gd name="adj" fmla="val 3127"/>
            </a:avLst>
          </a:prstGeom>
          <a:solidFill>
            <a:schemeClr val="bg1">
              <a:alpha val="86501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A3FF11A-C18D-4348-BE35-708B3AAFDA44}"/>
              </a:ext>
            </a:extLst>
          </p:cNvPr>
          <p:cNvSpPr txBox="1">
            <a:spLocks/>
          </p:cNvSpPr>
          <p:nvPr/>
        </p:nvSpPr>
        <p:spPr>
          <a:xfrm>
            <a:off x="858644" y="925996"/>
            <a:ext cx="4878791" cy="55399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My CSCS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038051-ED2C-D04E-B592-727FE16C2946}"/>
              </a:ext>
            </a:extLst>
          </p:cNvPr>
          <p:cNvSpPr txBox="1"/>
          <p:nvPr/>
        </p:nvSpPr>
        <p:spPr>
          <a:xfrm>
            <a:off x="858644" y="1656905"/>
            <a:ext cx="5519854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endParaRPr lang="en-GB" sz="2000" dirty="0"/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App launched in 2020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GB" sz="2400" dirty="0"/>
          </a:p>
          <a:p>
            <a:pPr>
              <a:buClr>
                <a:srgbClr val="0070C0"/>
              </a:buClr>
            </a:pPr>
            <a:r>
              <a:rPr lang="en-GB" sz="2400" b="1" dirty="0"/>
              <a:t>Benefits</a:t>
            </a:r>
          </a:p>
          <a:p>
            <a:pPr>
              <a:buClr>
                <a:srgbClr val="0070C0"/>
              </a:buClr>
            </a:pPr>
            <a:endParaRPr lang="en-GB" sz="2400" b="1" dirty="0"/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Free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Access to Virtual CSCS card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Update contact information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Support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Apply for CSCS cards</a:t>
            </a:r>
          </a:p>
          <a:p>
            <a:pPr>
              <a:buClr>
                <a:srgbClr val="0070C0"/>
              </a:buClr>
            </a:pPr>
            <a:endParaRPr lang="en-GB" sz="2000" dirty="0"/>
          </a:p>
          <a:p>
            <a:pPr>
              <a:buClr>
                <a:srgbClr val="0070C0"/>
              </a:buClr>
            </a:pPr>
            <a:endParaRPr lang="en-GB" sz="800" dirty="0"/>
          </a:p>
          <a:p>
            <a:endParaRPr lang="en-GB" b="1" dirty="0"/>
          </a:p>
          <a:p>
            <a:endParaRPr lang="en-GB" b="1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" name="Picture 9" descr="A blue square with white text&#10;&#10;Description automatically generated">
            <a:extLst>
              <a:ext uri="{FF2B5EF4-FFF2-40B4-BE49-F238E27FC236}">
                <a16:creationId xmlns:a16="http://schemas.microsoft.com/office/drawing/2014/main" id="{EC82575F-9261-D2FA-300E-83B0EEC9F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3601" y="362903"/>
            <a:ext cx="1679972" cy="167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9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47120" y="-60870"/>
            <a:ext cx="12192000" cy="6847840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D8A5E1B-7C48-361E-7F72-B12E4AB8109A}"/>
              </a:ext>
            </a:extLst>
          </p:cNvPr>
          <p:cNvSpPr/>
          <p:nvPr/>
        </p:nvSpPr>
        <p:spPr>
          <a:xfrm>
            <a:off x="171422" y="2496024"/>
            <a:ext cx="6374344" cy="3957163"/>
          </a:xfrm>
          <a:prstGeom prst="roundRect">
            <a:avLst>
              <a:gd name="adj" fmla="val 3127"/>
            </a:avLst>
          </a:prstGeom>
          <a:solidFill>
            <a:schemeClr val="bg1">
              <a:alpha val="86501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SCS_2.png">
            <a:extLst>
              <a:ext uri="{FF2B5EF4-FFF2-40B4-BE49-F238E27FC236}">
                <a16:creationId xmlns:a16="http://schemas.microsoft.com/office/drawing/2014/main" id="{4A9B83B6-6DBD-C670-DA8D-BDD60C255E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055" y="2683532"/>
            <a:ext cx="686527" cy="67951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B3BE186-B795-EE4C-9259-494309B55B64}"/>
              </a:ext>
            </a:extLst>
          </p:cNvPr>
          <p:cNvSpPr txBox="1">
            <a:spLocks/>
          </p:cNvSpPr>
          <p:nvPr/>
        </p:nvSpPr>
        <p:spPr>
          <a:xfrm>
            <a:off x="1264329" y="2746292"/>
            <a:ext cx="4878791" cy="55399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0070C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Priorities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54605A-10BD-BA9E-E063-EFF931D787FF}"/>
              </a:ext>
            </a:extLst>
          </p:cNvPr>
          <p:cNvSpPr txBox="1"/>
          <p:nvPr/>
        </p:nvSpPr>
        <p:spPr>
          <a:xfrm>
            <a:off x="367055" y="3614617"/>
            <a:ext cx="8118088" cy="349756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Symbol" panose="05050102010706020507" pitchFamily="18" charset="2"/>
              <a:buChar char=""/>
            </a:pPr>
            <a:endParaRPr lang="en-GB" sz="100" dirty="0"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Symbol" panose="05050102010706020507" pitchFamily="18" charset="2"/>
              <a:buChar char=""/>
            </a:pPr>
            <a:r>
              <a:rPr lang="en-GB" sz="24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Building Safety Act: Fire Safety Training / CPD</a:t>
            </a: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Symbol" panose="05050102010706020507" pitchFamily="18" charset="2"/>
              <a:buChar char=""/>
            </a:pPr>
            <a:r>
              <a:rPr lang="en-GB" sz="24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Tackle fraud</a:t>
            </a: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Symbol" panose="05050102010706020507" pitchFamily="18" charset="2"/>
              <a:buChar char=""/>
            </a:pPr>
            <a:endParaRPr lang="en-GB" sz="400" dirty="0"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Symbol" panose="05050102010706020507" pitchFamily="18" charset="2"/>
              <a:buChar char=""/>
            </a:pPr>
            <a:endParaRPr lang="en-GB" sz="100" dirty="0"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Symbol" panose="05050102010706020507" pitchFamily="18" charset="2"/>
              <a:buChar char=""/>
            </a:pPr>
            <a:r>
              <a:rPr lang="en-GB" sz="24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Phase 2: CSCS Smart Check</a:t>
            </a: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Symbol" panose="05050102010706020507" pitchFamily="18" charset="2"/>
              <a:buChar char=""/>
            </a:pPr>
            <a:endParaRPr lang="en-GB" sz="400" dirty="0"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Symbol" panose="05050102010706020507" pitchFamily="18" charset="2"/>
              <a:buChar char=""/>
            </a:pPr>
            <a:r>
              <a:rPr lang="en-GB" sz="24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Industry Accreditation – direct engagement</a:t>
            </a: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Symbol" panose="05050102010706020507" pitchFamily="18" charset="2"/>
              <a:buChar char=""/>
            </a:pPr>
            <a:endParaRPr lang="en-GB" sz="2400" dirty="0"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Symbol" panose="05050102010706020507" pitchFamily="18" charset="2"/>
              <a:buChar char=""/>
            </a:pPr>
            <a:endParaRPr lang="en-GB" sz="2400" dirty="0"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34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910862" y="1873036"/>
            <a:ext cx="8737406" cy="5258692"/>
          </a:xfrm>
        </p:spPr>
        <p:txBody>
          <a:bodyPr vert="horz" lIns="0" tIns="0" rIns="0" bIns="0" rtlCol="0">
            <a:noAutofit/>
          </a:bodyPr>
          <a:lstStyle/>
          <a:p>
            <a:pPr marL="457200" lvl="1" indent="0">
              <a:spcBef>
                <a:spcPts val="1200"/>
              </a:spcBef>
              <a:spcAft>
                <a:spcPts val="1200"/>
              </a:spcAft>
              <a:buClr>
                <a:srgbClr val="0C64B6"/>
              </a:buClr>
              <a:buNone/>
            </a:pPr>
            <a:endParaRPr lang="en-GB" sz="2100" dirty="0"/>
          </a:p>
          <a:p>
            <a:pPr marL="457200" lvl="1" indent="0">
              <a:spcBef>
                <a:spcPts val="1200"/>
              </a:spcBef>
              <a:spcAft>
                <a:spcPts val="1200"/>
              </a:spcAft>
              <a:buClr>
                <a:srgbClr val="0C64B6"/>
              </a:buClr>
              <a:buNone/>
            </a:pPr>
            <a:endParaRPr lang="en-GB" sz="2100" dirty="0"/>
          </a:p>
          <a:p>
            <a:pPr marL="457200" lvl="1" indent="0">
              <a:spcBef>
                <a:spcPts val="1200"/>
              </a:spcBef>
              <a:spcAft>
                <a:spcPts val="1200"/>
              </a:spcAft>
              <a:buClr>
                <a:srgbClr val="0C64B6"/>
              </a:buClr>
              <a:buNone/>
            </a:pPr>
            <a:endParaRPr lang="en-GB" sz="2100" dirty="0"/>
          </a:p>
          <a:p>
            <a:pPr marL="457200" lvl="1" indent="0">
              <a:spcBef>
                <a:spcPts val="1200"/>
              </a:spcBef>
              <a:spcAft>
                <a:spcPts val="1200"/>
              </a:spcAft>
              <a:buClr>
                <a:srgbClr val="0C64B6"/>
              </a:buClr>
              <a:buNone/>
            </a:pPr>
            <a:endParaRPr lang="en-GB" sz="2100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682CD68-1490-11E3-755A-216DC96B9553}"/>
              </a:ext>
            </a:extLst>
          </p:cNvPr>
          <p:cNvSpPr/>
          <p:nvPr/>
        </p:nvSpPr>
        <p:spPr>
          <a:xfrm>
            <a:off x="550863" y="620713"/>
            <a:ext cx="3702482" cy="1252323"/>
          </a:xfrm>
          <a:prstGeom prst="roundRect">
            <a:avLst>
              <a:gd name="adj" fmla="val 3127"/>
            </a:avLst>
          </a:prstGeom>
          <a:solidFill>
            <a:schemeClr val="bg1">
              <a:alpha val="86501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SCS_2.png">
            <a:extLst>
              <a:ext uri="{FF2B5EF4-FFF2-40B4-BE49-F238E27FC236}">
                <a16:creationId xmlns:a16="http://schemas.microsoft.com/office/drawing/2014/main" id="{E7263C38-63FB-ACB5-8E7F-8E925175D7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340" y="863236"/>
            <a:ext cx="686527" cy="67951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4370221-B003-0B01-A6CB-9F1D55996853}"/>
              </a:ext>
            </a:extLst>
          </p:cNvPr>
          <p:cNvSpPr txBox="1">
            <a:spLocks/>
          </p:cNvSpPr>
          <p:nvPr/>
        </p:nvSpPr>
        <p:spPr>
          <a:xfrm>
            <a:off x="1654614" y="925996"/>
            <a:ext cx="4878791" cy="55399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0070C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65885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CSCS_2">
      <a:dk1>
        <a:sysClr val="windowText" lastClr="000000"/>
      </a:dk1>
      <a:lt1>
        <a:sysClr val="window" lastClr="FFFFFF"/>
      </a:lt1>
      <a:dk2>
        <a:srgbClr val="0C64B6"/>
      </a:dk2>
      <a:lt2>
        <a:srgbClr val="B3B2AB"/>
      </a:lt2>
      <a:accent1>
        <a:srgbClr val="54575B"/>
      </a:accent1>
      <a:accent2>
        <a:srgbClr val="AF0013"/>
      </a:accent2>
      <a:accent3>
        <a:srgbClr val="577C1F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9480</TotalTime>
  <Words>268</Words>
  <Application>Microsoft Office PowerPoint</Application>
  <PresentationFormat>Widescreen</PresentationFormat>
  <Paragraphs>107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Symbol</vt:lpstr>
      <vt:lpstr>Trebuchet MS</vt:lpstr>
      <vt:lpstr>Wingdings</vt:lpstr>
      <vt:lpstr>Office Theme</vt:lpstr>
      <vt:lpstr>Industry Accreditation Webinar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 and Second Line if needed</dc:title>
  <dc:creator>Paula Howkins</dc:creator>
  <cp:lastModifiedBy>Alan O'Neile</cp:lastModifiedBy>
  <cp:revision>453</cp:revision>
  <cp:lastPrinted>2018-03-09T16:02:59Z</cp:lastPrinted>
  <dcterms:created xsi:type="dcterms:W3CDTF">2012-11-12T12:41:12Z</dcterms:created>
  <dcterms:modified xsi:type="dcterms:W3CDTF">2023-08-06T07:59:52Z</dcterms:modified>
</cp:coreProperties>
</file>